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3" r:id="rId4"/>
    <p:sldId id="274" r:id="rId5"/>
    <p:sldId id="279" r:id="rId6"/>
    <p:sldId id="278" r:id="rId7"/>
    <p:sldId id="280" r:id="rId8"/>
    <p:sldId id="283" r:id="rId9"/>
    <p:sldId id="282" r:id="rId10"/>
    <p:sldId id="281" r:id="rId11"/>
    <p:sldId id="275" r:id="rId12"/>
    <p:sldId id="276" r:id="rId13"/>
    <p:sldId id="27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01" autoAdjust="0"/>
    <p:restoredTop sz="86447" autoAdjust="0"/>
  </p:normalViewPr>
  <p:slideViewPr>
    <p:cSldViewPr>
      <p:cViewPr>
        <p:scale>
          <a:sx n="110" d="100"/>
          <a:sy n="110" d="100"/>
        </p:scale>
        <p:origin x="-7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1B33-D3C1-4289-AB87-BDFF94AE4D9C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31F6-B3AC-451E-97CF-225B609903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870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1B33-D3C1-4289-AB87-BDFF94AE4D9C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31F6-B3AC-451E-97CF-225B609903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82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1B33-D3C1-4289-AB87-BDFF94AE4D9C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31F6-B3AC-451E-97CF-225B609903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844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1B33-D3C1-4289-AB87-BDFF94AE4D9C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31F6-B3AC-451E-97CF-225B609903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124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1B33-D3C1-4289-AB87-BDFF94AE4D9C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31F6-B3AC-451E-97CF-225B609903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883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1B33-D3C1-4289-AB87-BDFF94AE4D9C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31F6-B3AC-451E-97CF-225B609903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28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1B33-D3C1-4289-AB87-BDFF94AE4D9C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31F6-B3AC-451E-97CF-225B609903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604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1B33-D3C1-4289-AB87-BDFF94AE4D9C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31F6-B3AC-451E-97CF-225B609903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813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1B33-D3C1-4289-AB87-BDFF94AE4D9C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31F6-B3AC-451E-97CF-225B609903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278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1B33-D3C1-4289-AB87-BDFF94AE4D9C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31F6-B3AC-451E-97CF-225B609903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883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B1B33-D3C1-4289-AB87-BDFF94AE4D9C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31F6-B3AC-451E-97CF-225B609903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811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B1B33-D3C1-4289-AB87-BDFF94AE4D9C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31F6-B3AC-451E-97CF-225B609903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113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belebeyikm.ru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19672" y="2060848"/>
            <a:ext cx="59202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КУЛЬТУРНЫЙ ПАСПОРТ</a:t>
            </a:r>
          </a:p>
          <a:p>
            <a:pPr algn="ctr"/>
            <a:r>
              <a:rPr lang="ru-RU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Белебеевский район</a:t>
            </a:r>
            <a:endParaRPr lang="ru-RU" sz="6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D:\Учреждения, планы, отчет\2020\фото для годовой презентации\музей\oFiwPPXhWeQ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89" y="74052"/>
            <a:ext cx="3440079" cy="247702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" descr="D:\Учреждения, планы, отчет\2020\фото для годовой презентации\презентация 2020\Фото учреждений\УРАЛ БАТЫР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280" y="87087"/>
            <a:ext cx="3605897" cy="240580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Учреждения, планы, отчет\2020\фото для годовой презентации\презентация 2020\Фото учреждений\Библиотек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808" y="2719265"/>
            <a:ext cx="2792592" cy="1861001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3" descr="D:\Учреждения, планы, отчет\2020\фото для годовой презентации\презентация 2020\Фото учреждений\ДК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31" y="4649898"/>
            <a:ext cx="3232716" cy="215253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D:\Учреждения, планы, отчет\2020\фото для годовой презентации\презентация 2020\Фото учреждений\дк приютово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589785"/>
            <a:ext cx="3475072" cy="221264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s://sun9-87.userapi.com/impg/cN6EI7ANou69eR87QfP01cEi0-EsbcX8b0Y9Qg/XM7SL7BmJ9Q.jpg?size=1280x781&amp;quality=95&amp;sign=f246ffe489083a06e5bececf691d3fbe&amp;type=albu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887" y="2819784"/>
            <a:ext cx="2885297" cy="1760482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468427" y="6291051"/>
            <a:ext cx="2135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2021 год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631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click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xit" presetSubtype="32" fill="hold" grpId="0" nodeType="click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3" dur="2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2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20859" y="260648"/>
            <a:ext cx="6133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Материально-техническая база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0938" y="948871"/>
            <a:ext cx="56119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14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укрепление материально-технической базы </a:t>
            </a: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учреждений культуры в 2021 </a:t>
            </a:r>
            <a:r>
              <a:rPr lang="ru-RU" sz="14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году израсходовано </a:t>
            </a: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47 378,8  </a:t>
            </a:r>
            <a:r>
              <a:rPr lang="ru-RU" sz="14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тыс. </a:t>
            </a:r>
            <a:r>
              <a:rPr lang="ru-RU" sz="1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руб.</a:t>
            </a:r>
          </a:p>
          <a:p>
            <a:pPr indent="450215" algn="just">
              <a:spcAft>
                <a:spcPts val="0"/>
              </a:spcAft>
            </a:pP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</a:t>
            </a:r>
            <a:r>
              <a:rPr lang="ru-RU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капитальный ремонт 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41 325,8 </a:t>
            </a:r>
            <a:r>
              <a:rPr lang="ru-RU" sz="1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тыс. руб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., </a:t>
            </a:r>
            <a:r>
              <a:rPr lang="ru-RU" sz="1400" dirty="0" smtClean="0">
                <a:latin typeface="Times New Roman" pitchFamily="18" charset="0"/>
                <a:cs typeface="Times New Roman" panose="02020603050405020304" pitchFamily="18" charset="0"/>
              </a:rPr>
              <a:t>текущий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1 764,7 тыс. руб., приобретения -  3 645,6 тыс. руб. </a:t>
            </a:r>
          </a:p>
          <a:p>
            <a:pPr indent="450215" algn="just"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Наиболее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значимые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обновления: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 Центральном дворце культуры проведен ремонт санузлов;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приобретены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сценические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костюмы;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Учреждениями культуры и искусства сделан текущий ремонт помещений.</a:t>
            </a: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C:\Users\77\Desktop\фотоматериалы\музей\Фотоматериалы_ИКМ 2021\Фотоматериалы_ИКМ 2021\Материально-техническая база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5" y="4146135"/>
            <a:ext cx="2531991" cy="26914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https://sun9-34.userapi.com/impg/chHI_QG2dUkmCRjg0zgBXslA66or08uzIFVfQA/Nt2Ukl41JNI.jpg?size=937x850&amp;quality=95&amp;sign=5464c214944cfbebb0fdc01a69aff94f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5" y="476672"/>
            <a:ext cx="2741105" cy="24865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9" descr="https://sun9-14.userapi.com/impg/74eYdhkFedYLon63OOCji7SyQeRfJoEFsNPwRA/Aov-mx63kxg.jpg?size=685x673&amp;quality=95&amp;sign=446d950d86652623e3f90a81711e71b6&amp;type=album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 descr="https://sun9-85.userapi.com/impg/bH80zU2Pnxn7B8pssNWo8mVvhfcasyZqrGVDgg/-xVlMvritJg.jpg?size=1240x838&amp;quality=95&amp;sign=d3788e91a9c54176432388144b1dedfa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479" y="4509120"/>
            <a:ext cx="3210540" cy="21697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77\Desktop\фотоматериалы\ЦДК\Фото приобретение МАУК ЦДК\Фото приобретение\Туалеты после ремонта\IMG_98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910" y="4370845"/>
            <a:ext cx="2989422" cy="22420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un9-81.userapi.com/impg/pg-UoJJeQodBxDq57HTKcqogbOTjabJFFEdU9w/XPcPYc5amZs.jpg?size=960x414&amp;quality=95&amp;sign=f6fff7f6dfc69a0e952b5ea26069e597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0" y="2936801"/>
            <a:ext cx="2804253" cy="12093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901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55976" y="1772816"/>
            <a:ext cx="4536504" cy="266429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общую сумму 38 922,9 тыс. руб. проведен капитальный ремонт здания ДШИ №2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р.п.Приютово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счет средств национального проекта «Культура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648133" y="203109"/>
            <a:ext cx="61330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Материально-техническая база ДШИ №2</a:t>
            </a:r>
          </a:p>
        </p:txBody>
      </p:sp>
      <p:pic>
        <p:nvPicPr>
          <p:cNvPr id="1028" name="Picture 4" descr="C:\Users\77\Desktop\фотоматериалы\ДШИ 2\фото обнавленной материально тех.базы(кап.ремонт) ДШИ2\IMG_15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657" y="3112722"/>
            <a:ext cx="3278128" cy="24585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un9-80.userapi.com/impg/SkyLxfHkBA6Q5hNDcgmOY2R_O_a_s_hqcmdxKA/ofhCt2Hw-ns.jpg?size=1280x900&amp;quality=95&amp;sign=ce64ff501801e83545837a6367ad00a3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104" y="4362453"/>
            <a:ext cx="3467619" cy="24381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sun9-80.userapi.com/impg/J1xvDDOPHtDmuiWos8isDsz1cb9PogRkTI9x4g/Jh16kFBhqJ4.jpg?size=1035x897&amp;quality=95&amp;sign=f20fb06e50dd169d5748d480f729ca82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42" y="1196752"/>
            <a:ext cx="4318947" cy="37430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8079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556792"/>
            <a:ext cx="3672408" cy="15121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2021 году завершилось благоустройство зоны отдыха парка Славы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поселке Приютово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214629"/>
            <a:ext cx="61330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Материально-техническая база </a:t>
            </a:r>
          </a:p>
          <a:p>
            <a:pPr algn="ctr"/>
            <a:r>
              <a:rPr lang="ru-RU" sz="32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32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.п.Приютово</a:t>
            </a:r>
            <a:endParaRPr lang="ru-RU" sz="32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77\Desktop\фотоматериалы\наследие\Наследие\Наследие\парк Славы Приютово\амфитеат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996952"/>
            <a:ext cx="4657368" cy="31036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44.userapi.com/impg/YrSybv35epCIgR1vkQ_z3IiB7Y_vNFDtG4EzLQ/t8HAnygnRIQ.jpg?size=1280x691&amp;quality=95&amp;sign=87a3e9cfe901475c8e4e47f16d940af3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437112"/>
            <a:ext cx="3953312" cy="21341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sun9-59.userapi.com/impg/DxW9kBdF00HrUxDbdizbIxpbJsKEnHB4YURS1g/WxU3vT_nIx8.jpg?size=714x561&amp;quality=95&amp;sign=f7cfc4e89463de4f1fe8158c340d2e8f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127239"/>
            <a:ext cx="3707289" cy="29128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3693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2311" y="138028"/>
            <a:ext cx="8280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Приобретения в рамках национального проекта </a:t>
            </a:r>
            <a:endParaRPr lang="ru-RU" sz="32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576038"/>
            <a:ext cx="4896544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400" dirty="0">
                <a:latin typeface="Times New Roman" pitchFamily="18" charset="0"/>
                <a:cs typeface="Times New Roman" panose="02020603050405020304" pitchFamily="18" charset="0"/>
              </a:rPr>
              <a:t>В рамках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национального проекта «Культура»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государственную поддержку оказана 2 лучшим учреждениям культуры: Знаменская поселенческая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библиотека (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113 636,37 руб.)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Ермолкинский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сельский дом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(113 636,36).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средства направлены на укрепление материально-технической базы сельских учреждений культуры.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C:\Users\77\Desktop\фотоматериалы\ЦНК\Мат. Техн. База ЦНК и стр. подраз\Приобретенное оборудование по нацпроекту Ермолкинский СДК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48" y="3936256"/>
            <a:ext cx="3357075" cy="25170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1" descr="https://sun9-14.userapi.com/impg/74eYdhkFedYLon63OOCji7SyQeRfJoEFsNPwRA/Aov-mx63kxg.jpg?size=685x673&amp;quality=95&amp;sign=446d950d86652623e3f90a81711e71b6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211727"/>
            <a:ext cx="2835506" cy="27858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2 (6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840" y="4221089"/>
            <a:ext cx="5323756" cy="20587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802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00761"/>
            <a:ext cx="87129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Грантовая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поддержка</a:t>
            </a:r>
          </a:p>
          <a:p>
            <a:pPr algn="ctr"/>
            <a:endParaRPr lang="ru-RU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C:\Users\77\Desktop\фотоматериалы\Библиотека\21-12-2021_15-08-05\Реализация  Гранта Центральная детская  библиотека\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543" y="3931691"/>
            <a:ext cx="4195929" cy="27961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512" y="575123"/>
            <a:ext cx="8640960" cy="378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    Учреждениями </a:t>
            </a:r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культуры совместно с общественными некоммерческими организациями </a:t>
            </a:r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2021 году </a:t>
            </a:r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реализованы </a:t>
            </a:r>
            <a:r>
              <a:rPr lang="ru-RU" sz="1350" u="sng" dirty="0" smtClean="0">
                <a:latin typeface="Times New Roman" pitchFamily="18" charset="0"/>
                <a:cs typeface="Times New Roman" pitchFamily="18" charset="0"/>
              </a:rPr>
              <a:t>3 проекта.</a:t>
            </a:r>
          </a:p>
          <a:p>
            <a:pPr algn="just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      В </a:t>
            </a:r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Центральной детской библиотеке города Белебея за счёт средств </a:t>
            </a:r>
            <a:r>
              <a:rPr lang="ru-RU" sz="1350" b="1" dirty="0">
                <a:latin typeface="Times New Roman" pitchFamily="18" charset="0"/>
                <a:cs typeface="Times New Roman" pitchFamily="18" charset="0"/>
              </a:rPr>
              <a:t>Президентского фонда </a:t>
            </a:r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культурных инициатив на сумму </a:t>
            </a:r>
            <a:r>
              <a:rPr lang="ru-RU" sz="1350" u="sng" dirty="0">
                <a:latin typeface="Times New Roman" pitchFamily="18" charset="0"/>
                <a:cs typeface="Times New Roman" pitchFamily="18" charset="0"/>
              </a:rPr>
              <a:t>460 110 </a:t>
            </a:r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рублей создано развивающее и обучающее пространство, приобретены обучающие и развивающие игры, конструкторы, наборы для творчества проекта «Детская студия игры и творчества «Мы фантазеры и изобретатели».</a:t>
            </a:r>
          </a:p>
          <a:p>
            <a:pPr algn="just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      Центральным </a:t>
            </a:r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дворцом культуры реализовано 2 гранта: </a:t>
            </a:r>
          </a:p>
          <a:p>
            <a:pPr algn="just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-совместно </a:t>
            </a:r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с Благотворительным фондом поддержки социального развития муниципального района Белебеевский район Республики Башкортостан выигран </a:t>
            </a:r>
            <a:r>
              <a:rPr lang="ru-RU" sz="1350" b="1" dirty="0">
                <a:latin typeface="Times New Roman" pitchFamily="18" charset="0"/>
                <a:cs typeface="Times New Roman" pitchFamily="18" charset="0"/>
              </a:rPr>
              <a:t>грант Главы Республики Башкортостан.</a:t>
            </a:r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 Проект «Музыкальная сказка «Морозко» получил на реализацию </a:t>
            </a:r>
            <a:r>
              <a:rPr lang="ru-RU" sz="1350" u="sng" dirty="0">
                <a:latin typeface="Times New Roman" pitchFamily="18" charset="0"/>
                <a:cs typeface="Times New Roman" pitchFamily="18" charset="0"/>
              </a:rPr>
              <a:t>796 475 </a:t>
            </a:r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рублей. На эти средства приобретены костюмы для оркестра русских народных инструментов, организованы выездные спектакли. В этом году коллектив оркестра русских народных инструментов получил высокое профессиональное звание - Заслуженный коллектив народного творчества </a:t>
            </a:r>
            <a:endParaRPr lang="ru-RU" sz="135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350" dirty="0" err="1" smtClean="0">
                <a:latin typeface="Times New Roman" pitchFamily="18" charset="0"/>
                <a:cs typeface="Times New Roman" pitchFamily="18" charset="0"/>
              </a:rPr>
              <a:t>Респуб</a:t>
            </a:r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лики Башкортостан.</a:t>
            </a:r>
          </a:p>
          <a:p>
            <a:pPr algn="just"/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-Образцовый </a:t>
            </a:r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коллектив молодёжный театр-студия «Браво» выиграли </a:t>
            </a:r>
            <a:r>
              <a:rPr lang="ru-RU" sz="1350" b="1" dirty="0">
                <a:latin typeface="Times New Roman" pitchFamily="18" charset="0"/>
                <a:cs typeface="Times New Roman" pitchFamily="18" charset="0"/>
              </a:rPr>
              <a:t>Грант Полномочного представительства Президента Российской Федерации</a:t>
            </a:r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 в Приволжском федеральном округе фестиваля «Театральное Приволжье – 2021» на сумму </a:t>
            </a:r>
            <a:r>
              <a:rPr lang="ru-RU" sz="1350" u="sng" dirty="0">
                <a:latin typeface="Times New Roman" pitchFamily="18" charset="0"/>
                <a:cs typeface="Times New Roman" pitchFamily="18" charset="0"/>
              </a:rPr>
              <a:t>100</a:t>
            </a:r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 тыс. </a:t>
            </a:r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рублей </a:t>
            </a:r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приобретены костюмы для новых постановок коллектива.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7" name="Picture 5" descr="https://sun9-29.userapi.com/impg/hr4pJQ13C-d8OTGaJLGuApwbE67wpwdyWPC9bg/YrL6mtygzzM.jpg?size=1280x859&amp;quality=95&amp;sign=a984dc7efb3c4e24e347e8eaf784c26d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3951642"/>
            <a:ext cx="4176464" cy="28027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4695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51282"/>
            <a:ext cx="8280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Деятельность библиотечных учреждений</a:t>
            </a:r>
          </a:p>
          <a:p>
            <a:endParaRPr lang="ru-RU" sz="4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692696"/>
            <a:ext cx="835292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Фонды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библиотек на 01.01.2022 года составили 1101612 тыс. экз. За год объём библиотечного фонда уменьшился на 38242 экз. (списание по ветхости).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целом на приобретение книжных изданий и подписку периодических изданий для библиотек муниципального района израсходовано: на приобретение книжных изданий – 1 017 553,00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на подписку периодических изданий – 496 231,00 руб. Из общей суммы 1 250 989,85 руб.: 454 672,00 рублей – федеральный бюджет, 147 440,85 рублей - республиканский бюджет, 648 877,00 руб. - муниципальный бюджет.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Читательская аудитория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библиотек насчитывает 56051 человек. Охват библиотечными услугами 59,06 % населения, 56 051 чел. Это на 0,56 % выше, чем в 2020 году. Число посещений в целом достигло 743615. Общая книговыдача составила 1727551 экз.  </a:t>
            </a:r>
          </a:p>
          <a:p>
            <a:pPr indent="450215" algn="just">
              <a:spcAft>
                <a:spcPts val="0"/>
              </a:spcAft>
            </a:pPr>
            <a:endParaRPr lang="ru-RU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3076" name="Picture 4" descr="https://sun9-78.userapi.com/impg/aceLFyvco_lX8CYV3GtmXwL_XZsSM7NOxbrHfw/sUm2QV2OFFQ.jpg?size=1176x720&amp;quality=95&amp;sign=e46d0bec86fd7de5a9deadd81f06fad1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68" y="3459892"/>
            <a:ext cx="4848462" cy="29684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un9-82.userapi.com/impg/8r96lVwxtxMcOZGSNZ5eDhTOoDuCRBso1T1bKA/6bxpGV2EbAY.jpg?size=1245x1196&amp;quality=95&amp;sign=4e28b61657711e92ad584cf54428b13e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51" y="2996952"/>
            <a:ext cx="3755649" cy="36078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6958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6358" y="50427"/>
            <a:ext cx="6912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Деятельность музейных учреждений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61144" y="624074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Количество посещений на 1000 чел. населения 680. Количество выставок за 2021 год (всего) 65, посетителей - 59 785. Организовано 10 передвижных выставок из собственных фондов (вне музея). Имеются виртуальные экскурсии: </a:t>
            </a:r>
            <a:r>
              <a:rPr lang="ru-RU" sz="1400" dirty="0">
                <a:latin typeface="Times New Roman" pitchFamily="18" charset="0"/>
                <a:cs typeface="Times New Roman" pitchFamily="18" charset="0"/>
                <a:hlinkClick r:id="rId2"/>
              </a:rPr>
              <a:t>http://belebeyikm.ru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(Историко-краеведческий музей).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Общий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объем музейного фонда составляет 46 003 ед. хранения; основного фонда 22 558 ед. хранения. За год в целом объём музейного фонда увеличился на 400 ед. хр. По результатам деятельности в 2021 году число представленных (во всех формах) посетителям музейных предметов в общем количестве музейных предметов основного фонда составило 15 312 экспонатов (67,8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%).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Всего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 Государственный каталог Музейного фонда Российской Федерации внесено 15 009 записей (за 2021 год – 2 161 запись).</a:t>
            </a:r>
          </a:p>
          <a:p>
            <a:endParaRPr lang="ru-RU" sz="1400" dirty="0"/>
          </a:p>
          <a:p>
            <a:pPr indent="450215" algn="just">
              <a:spcAft>
                <a:spcPts val="0"/>
              </a:spcAft>
            </a:pPr>
            <a:endParaRPr lang="ru-RU" sz="14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pic>
        <p:nvPicPr>
          <p:cNvPr id="8195" name="Picture 3" descr="C:\Users\77\Desktop\фотоматериалы\музей\Фотоматериалы_ИКМ 2021\Фотоматериалы_ИКМ 2021\Брендовые мероприятия_ИКМ\Исторический квест Город, в котором я живу_ИКМ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" y="908720"/>
            <a:ext cx="3997644" cy="22080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5" descr="https://sun9-88.userapi.com/impg/xKuyK5DaILjit3RLlklSJT0MtZun4g5Jhvcc0w/uewtIrShyqo.jpg?size=1269x585&amp;quality=95&amp;sign=d10e706be34481757eae808a040524bd&amp;type=album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9" name="Picture 7" descr="https://sun9-88.userapi.com/impg/xKuyK5DaILjit3RLlklSJT0MtZun4g5Jhvcc0w/uewtIrShyqo.jpg?size=1269x585&amp;quality=95&amp;sign=d10e706be34481757eae808a040524bd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742" y="4134561"/>
            <a:ext cx="5399971" cy="24893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s://sun9-9.userapi.com/impg/KOrNDZsUriACe81enKr0M9xc4ZNZeQmphWl3eg/GJ8QHDUSSIw.jpg?size=1280x1111&amp;quality=95&amp;sign=09eda7c3c39e5aa60c6758449498a79c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81" y="3501008"/>
            <a:ext cx="3173303" cy="27543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248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8768" y="145764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Деятельность детских школы искусств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23928" y="1585365"/>
            <a:ext cx="496647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          Функционирует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детские школы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искусств: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МАУ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ДШИ №1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г.Белебей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МР Белебеевский район РБ,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МАУ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ДШИ №2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р.п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Приютово МР Белебеевский район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РБ.</a:t>
            </a:r>
          </a:p>
          <a:p>
            <a:pPr algn="just"/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 Детских школах искусств обучается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1 228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детей. </a:t>
            </a:r>
            <a:endParaRPr lang="ru-RU" sz="1400" dirty="0" smtClean="0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pic>
        <p:nvPicPr>
          <p:cNvPr id="4" name="Picture 2" descr="https://sun9-68.userapi.com/impg/jcIlvJwJHJw-giV1pdEno_a4PbxHdruVLD87iA/GV1KqV7SCQc.jpg?size=750x446&amp;quality=95&amp;sign=a5ff81dd3d0b321949dce48ea686811d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00" y="3789040"/>
            <a:ext cx="4238138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77\Desktop\IMG_52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74973"/>
            <a:ext cx="3384376" cy="25382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Учреждения, планы, отчет\2020\ДЛЯ ГОД ОТЧЕТА\НАРОДНЫЕ КОЛЛЕКТИВЫ\Народный коллектив-клуб самодеятельных художников «Родник»\Масте6р-класс_Зимний пейзаж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782" y="3140968"/>
            <a:ext cx="4029616" cy="302221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33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4748" y="49583"/>
            <a:ext cx="7272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Развитие народного творчества в КДУ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03541" y="751924"/>
            <a:ext cx="5488456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27000" algn="just"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            В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учреждениях 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культурно-досугового типа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действует 189 клубных формирований, из них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75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- для детей до 14 лет, 42 - для молодежи, 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27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- для пожилых людей. 122 коллектива самодеятельного народного творчества, из них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56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- для детей до 14 лет,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24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- для молодежи, 20 - для людей от 50 лет. </a:t>
            </a:r>
          </a:p>
          <a:p>
            <a:pPr marR="127000" algn="just"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             Из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122 формирований народного творчества, в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т.ч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 </a:t>
            </a:r>
            <a:r>
              <a:rPr lang="ru-RU" sz="140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56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детских: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- вокально-хоровых –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54 /15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детских);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- хореографических - 30 /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23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детских);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- театральных –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15 /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8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детских);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- ансамблей народных инструментов – 11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/6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детских);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- фольклорных –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9/3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детских);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- народных промыслов -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3/1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детских);</a:t>
            </a:r>
            <a:endParaRPr lang="ru-RU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7170" name="Picture 2" descr="C:\Users\77\Desktop\фотоматериалы\ЦНК\Творческие коллективы ЦНК и стр. подразд\Вокальная группа Берёзка У-Ивановский СДК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63280"/>
            <a:ext cx="3461089" cy="23064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77\Desktop\фотоматериалы\ЦДК\ЦДК Фото КФ К ГОДОВОМУ ОТЧЕТУ\РУССКИЕ ЗВОНЫ\НК хор Русские звоны МАУК ЦДК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645024"/>
            <a:ext cx="4747664" cy="26668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77\Desktop\фотоматериалы\ЦДК\ЦДК Фото КФ К ГОДОВОМУ ОТЧЕТУ\АКАДЕМИЯ\Детская студия Академия талантов МАУК ЦДК (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23" y="3793455"/>
            <a:ext cx="3982789" cy="26572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853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5263" y="256640"/>
            <a:ext cx="7272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Развитие народного творчества в КДУ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34655" y="141512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12 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коллективов имеют звание народный, 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15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образцовый 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Из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них на базе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культурно-досуговых учреждений - 9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народных и 10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образцовых. </a:t>
            </a:r>
            <a:endParaRPr lang="ru-RU" dirty="0"/>
          </a:p>
        </p:txBody>
      </p:sp>
      <p:sp>
        <p:nvSpPr>
          <p:cNvPr id="4" name="AutoShape 2" descr="https://sun9-14.userapi.com/impg/dukuYQ3D5aNq6Y2IPJl2lVZEf1j7CeHmHQOCQw/QRrj8DWvRUA.jpg?size=1232x517&amp;quality=95&amp;sign=69df496159bcc6fcbb36c692d2574a8b&amp;type=album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7" name="Picture 7" descr="C:\Users\77\Desktop\фотоматериалы\ЦДК\ЦДК Фото КФ К ГОДОВОМУ ОТЧЕТУ\БРАВО\НК молодежный театр-студия Браво МАУК ЦДК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19" y="3861048"/>
            <a:ext cx="4255709" cy="23905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https://sun9-17.userapi.com/impg/j5O5Ajzdlb6gFHBLPSzmz_lAcmNTr_a3SBqnRA/TA5322kOXLk.jpg?size=1181x735&amp;quality=95&amp;sign=f33b401636bf57f1f66d129476571bb0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124744"/>
            <a:ext cx="4049592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C:\Users\77\Desktop\фотоматериалы\ЦДК\ЦДК Фото КФ К ГОДОВОМУ ОТЧЕТУ\РУССКИЕ ЗВОНЫ\НК хор Русские звоны МАУК ЦДК (3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784517"/>
            <a:ext cx="4486730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382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4968" y="104522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Значимые мероприятия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C:\Users\77\Desktop\777\Календарь событий\фото Аксаковский праздник и «Илhам шишмәләре»\0uoFK1Kihq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00" y="957416"/>
            <a:ext cx="3889518" cy="25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37199" y="3664418"/>
            <a:ext cx="71287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XVIII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Межрегиональный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фестиваль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поэзии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Ил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ам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шишм</a:t>
            </a:r>
            <a:r>
              <a:rPr lang="ba-RU" sz="1600" b="1" dirty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ba-RU" sz="1600" b="1" dirty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ре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-2021»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12579" y="557530"/>
            <a:ext cx="5505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XXXI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«Международный Аксаковский праздник»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C:\Users\77\Desktop\777\Календарь событий\фото Аксаковский праздник и «Илhам шишмәләре»\DlgYw7so-T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062095"/>
            <a:ext cx="3851792" cy="2599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77\Desktop\777\Календарь событий\фото Аксаковский праздник и «Илhам шишмәләре»\zyE4Wwh097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95" y="4077072"/>
            <a:ext cx="3852000" cy="2570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sun9-60.userapi.com/impg/KEBb7hQdpIMOAnbGLXf8YT0F-CPvPUlk1DXqYw/DkfYocx-TwA.jpg?size=1280x872&amp;quality=95&amp;sign=024cd8822ab7a18b6be053752d79df2a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957416"/>
            <a:ext cx="3872340" cy="263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9967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4968" y="188640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Значимые мероприятия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5575" y="3135135"/>
            <a:ext cx="3540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Литературно-музыкальный праздник «Цветаевский костёр»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4" descr="https://api.rbsmi.ru/attachments/1901b256abf2a6e2b6177847f384d9fd5e4a4b55/store/crop/0/0/1280/855/1280/855/0/ed9f3b68c9ba71cfe084fc26e4b0445f070c2e35fe9bd3cb9a9b1a7d6e27/YAR08329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api.rbsmi.ru/attachments/1901b256abf2a6e2b6177847f384d9fd5e4a4b55/store/crop/0/0/1280/855/1280/855/0/ed9f3b68c9ba71cfe084fc26e4b0445f070c2e35fe9bd3cb9a9b1a7d6e27/YAR083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api.rbsmi.ru/attachments/1901b256abf2a6e2b6177847f384d9fd5e4a4b55/store/crop/0/0/1280/855/1280/855/0/ed9f3b68c9ba71cfe084fc26e4b0445f070c2e35fe9bd3cb9a9b1a7d6e27/YAR08329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3" name="Picture 9" descr="C:\Users\77\Desktop\YAR083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372" y="711860"/>
            <a:ext cx="4019476" cy="26848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916178" y="3341650"/>
            <a:ext cx="35405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Сабантуй-2021</a:t>
            </a:r>
          </a:p>
        </p:txBody>
      </p:sp>
      <p:pic>
        <p:nvPicPr>
          <p:cNvPr id="6156" name="Picture 12" descr="https://sun9-74.userapi.com/impg/FX9ZxOj1o-xJJ6xubP5_jphbZkKukV6I0h67uQ/noAevDt_L40.jpg?size=1280x917&amp;quality=95&amp;sign=3788c13633bcb9fa055d8c0f544bede5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3640316"/>
            <a:ext cx="3566460" cy="25550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76373" y="6195350"/>
            <a:ext cx="35405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Библионочь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Космобойня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721027"/>
            <a:ext cx="3447069" cy="25853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61" name="Picture 17" descr="https://sun9-20.userapi.com/impg/hBWI_C1smP5Q4KHtLrBE7GGk2ZEp5ZwswcjI4A/XZ8mmekSB-U.jpg?size=750x375&amp;quality=95&amp;sign=e23f784b31359f31234a686d279b6dbb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3374" y="3807763"/>
            <a:ext cx="4610834" cy="23054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4427984" y="6113180"/>
            <a:ext cx="35405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Концерт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«Цвети, мой край родной»</a:t>
            </a:r>
          </a:p>
        </p:txBody>
      </p:sp>
    </p:spTree>
    <p:extLst>
      <p:ext uri="{BB962C8B-B14F-4D97-AF65-F5344CB8AC3E}">
        <p14:creationId xmlns:p14="http://schemas.microsoft.com/office/powerpoint/2010/main" val="39471546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4486</TotalTime>
  <Words>659</Words>
  <Application>Microsoft Office PowerPoint</Application>
  <PresentationFormat>Экран (4:3)</PresentationFormat>
  <Paragraphs>60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77</dc:creator>
  <cp:lastModifiedBy>77</cp:lastModifiedBy>
  <cp:revision>161</cp:revision>
  <dcterms:created xsi:type="dcterms:W3CDTF">2020-11-20T06:55:39Z</dcterms:created>
  <dcterms:modified xsi:type="dcterms:W3CDTF">2022-01-18T11:23:56Z</dcterms:modified>
</cp:coreProperties>
</file>